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ila Al Maari" initials="LAM" lastIdx="1" clrIdx="0">
    <p:extLst>
      <p:ext uri="{19B8F6BF-5375-455C-9EA6-DF929625EA0E}">
        <p15:presenceInfo xmlns:p15="http://schemas.microsoft.com/office/powerpoint/2012/main" userId="Laila Al Maar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7" autoAdjust="0"/>
    <p:restoredTop sz="94660"/>
  </p:normalViewPr>
  <p:slideViewPr>
    <p:cSldViewPr snapToGrid="0">
      <p:cViewPr varScale="1">
        <p:scale>
          <a:sx n="60" d="100"/>
          <a:sy n="60" d="100"/>
        </p:scale>
        <p:origin x="242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DF88B-377A-425B-AD1D-FCA057A2D8ED}" type="datetimeFigureOut">
              <a:rPr lang="ar-AE" smtClean="0"/>
              <a:t>19/05/1442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754-0771-4401-879D-AE88176655F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433890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DF88B-377A-425B-AD1D-FCA057A2D8ED}" type="datetimeFigureOut">
              <a:rPr lang="ar-AE" smtClean="0"/>
              <a:t>19/05/1442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754-0771-4401-879D-AE88176655F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242353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DF88B-377A-425B-AD1D-FCA057A2D8ED}" type="datetimeFigureOut">
              <a:rPr lang="ar-AE" smtClean="0"/>
              <a:t>19/05/1442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754-0771-4401-879D-AE88176655F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578596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DF88B-377A-425B-AD1D-FCA057A2D8ED}" type="datetimeFigureOut">
              <a:rPr lang="ar-AE" smtClean="0"/>
              <a:t>19/05/1442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754-0771-4401-879D-AE88176655F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675775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DF88B-377A-425B-AD1D-FCA057A2D8ED}" type="datetimeFigureOut">
              <a:rPr lang="ar-AE" smtClean="0"/>
              <a:t>19/05/1442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754-0771-4401-879D-AE88176655F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374543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DF88B-377A-425B-AD1D-FCA057A2D8ED}" type="datetimeFigureOut">
              <a:rPr lang="ar-AE" smtClean="0"/>
              <a:t>19/05/1442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754-0771-4401-879D-AE88176655F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074749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DF88B-377A-425B-AD1D-FCA057A2D8ED}" type="datetimeFigureOut">
              <a:rPr lang="ar-AE" smtClean="0"/>
              <a:t>19/05/1442</a:t>
            </a:fld>
            <a:endParaRPr lang="ar-A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754-0771-4401-879D-AE88176655F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588512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DF88B-377A-425B-AD1D-FCA057A2D8ED}" type="datetimeFigureOut">
              <a:rPr lang="ar-AE" smtClean="0"/>
              <a:t>19/05/1442</a:t>
            </a:fld>
            <a:endParaRPr lang="ar-A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754-0771-4401-879D-AE88176655F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047165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DF88B-377A-425B-AD1D-FCA057A2D8ED}" type="datetimeFigureOut">
              <a:rPr lang="ar-AE" smtClean="0"/>
              <a:t>19/05/1442</a:t>
            </a:fld>
            <a:endParaRPr lang="ar-A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754-0771-4401-879D-AE88176655F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331726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DF88B-377A-425B-AD1D-FCA057A2D8ED}" type="datetimeFigureOut">
              <a:rPr lang="ar-AE" smtClean="0"/>
              <a:t>19/05/1442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754-0771-4401-879D-AE88176655F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448628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DF88B-377A-425B-AD1D-FCA057A2D8ED}" type="datetimeFigureOut">
              <a:rPr lang="ar-AE" smtClean="0"/>
              <a:t>19/05/1442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754-0771-4401-879D-AE88176655F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075770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DF88B-377A-425B-AD1D-FCA057A2D8ED}" type="datetimeFigureOut">
              <a:rPr lang="ar-AE" smtClean="0"/>
              <a:t>19/05/1442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7B754-0771-4401-879D-AE88176655F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21272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37421BB-C9A1-44DF-A8B4-93851001C1DD}"/>
              </a:ext>
            </a:extLst>
          </p:cNvPr>
          <p:cNvSpPr txBox="1">
            <a:spLocks/>
          </p:cNvSpPr>
          <p:nvPr/>
        </p:nvSpPr>
        <p:spPr>
          <a:xfrm>
            <a:off x="1916832" y="154236"/>
            <a:ext cx="3430982" cy="360040"/>
          </a:xfrm>
          <a:prstGeom prst="rect">
            <a:avLst/>
          </a:prstGeom>
          <a:noFill/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AE" sz="1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عنوان الدرس : </a:t>
            </a:r>
            <a:r>
              <a:rPr lang="ar-AE" sz="1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a:rPr>
              <a:t>بشارة و مواساة (2)</a:t>
            </a:r>
            <a:r>
              <a:rPr lang="ar-AE" sz="18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</p:txBody>
      </p:sp>
      <p:sp>
        <p:nvSpPr>
          <p:cNvPr id="8" name="Rounded Rectangle 3">
            <a:extLst>
              <a:ext uri="{FF2B5EF4-FFF2-40B4-BE49-F238E27FC236}">
                <a16:creationId xmlns:a16="http://schemas.microsoft.com/office/drawing/2014/main" id="{BCBAD49A-AF35-47E6-BCB6-588E8578567E}"/>
              </a:ext>
            </a:extLst>
          </p:cNvPr>
          <p:cNvSpPr/>
          <p:nvPr/>
        </p:nvSpPr>
        <p:spPr>
          <a:xfrm>
            <a:off x="401191" y="569390"/>
            <a:ext cx="6055618" cy="161798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rtl="1" fontAlgn="base">
              <a:lnSpc>
                <a:spcPct val="107000"/>
              </a:lnSpc>
            </a:pPr>
            <a:r>
              <a:rPr lang="ar-AE" sz="1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أهداف الدّرس :</a:t>
            </a:r>
          </a:p>
          <a:p>
            <a:pPr marL="571500" indent="-571500" algn="r" rtl="1" fontAlgn="base">
              <a:lnSpc>
                <a:spcPct val="107000"/>
              </a:lnSpc>
              <a:buFont typeface="+mj-lt"/>
              <a:buAutoNum type="arabicPeriod"/>
            </a:pPr>
            <a:r>
              <a:rPr lang="ar-AE" sz="1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ar-SA" sz="1600" dirty="0">
                <a:solidFill>
                  <a:schemeClr val="tx1"/>
                </a:solidFill>
              </a:rPr>
              <a:t> أن يتلو الطالب الآيات الكريمة تلاوة مجودة. </a:t>
            </a:r>
            <a:endParaRPr lang="en-US" sz="1600" dirty="0">
              <a:solidFill>
                <a:schemeClr val="tx1"/>
              </a:solidFill>
            </a:endParaRPr>
          </a:p>
          <a:p>
            <a:pPr marL="571500" indent="-571500" algn="r" rtl="1" fontAlgn="base">
              <a:lnSpc>
                <a:spcPct val="107000"/>
              </a:lnSpc>
              <a:buFont typeface="+mj-lt"/>
              <a:buAutoNum type="arabicPeriod"/>
            </a:pPr>
            <a:r>
              <a:rPr lang="ar-SA" sz="1600" dirty="0">
                <a:solidFill>
                  <a:schemeClr val="tx1"/>
                </a:solidFill>
              </a:rPr>
              <a:t> أن يفسر معاني المفردات القرآنية. </a:t>
            </a:r>
            <a:endParaRPr lang="en-US" sz="1600" dirty="0">
              <a:solidFill>
                <a:schemeClr val="tx1"/>
              </a:solidFill>
            </a:endParaRPr>
          </a:p>
          <a:p>
            <a:pPr marL="571500" indent="-571500" algn="r" rtl="1" fontAlgn="base">
              <a:lnSpc>
                <a:spcPct val="107000"/>
              </a:lnSpc>
              <a:buFont typeface="+mj-lt"/>
              <a:buAutoNum type="arabicPeriod"/>
            </a:pPr>
            <a:r>
              <a:rPr lang="ar-SA" sz="1600" dirty="0">
                <a:solidFill>
                  <a:schemeClr val="tx1"/>
                </a:solidFill>
              </a:rPr>
              <a:t>أن  يبين العبرة من ذكر الأقوام السابقة . </a:t>
            </a:r>
          </a:p>
          <a:p>
            <a:pPr marL="571500" indent="-571500" algn="r" rtl="1" fontAlgn="base">
              <a:lnSpc>
                <a:spcPct val="107000"/>
              </a:lnSpc>
              <a:buFont typeface="+mj-lt"/>
              <a:buAutoNum type="arabicPeriod"/>
            </a:pPr>
            <a:r>
              <a:rPr lang="ar-SA" sz="1600" dirty="0">
                <a:solidFill>
                  <a:schemeClr val="tx1"/>
                </a:solidFill>
              </a:rPr>
              <a:t> </a:t>
            </a:r>
            <a:r>
              <a:rPr lang="ar-SA" sz="160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أن  يبين  </a:t>
            </a:r>
            <a:r>
              <a:rPr lang="ar-SA" sz="16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الحكمة من خلق السماوات والأرض في ستة أيام </a:t>
            </a:r>
            <a:r>
              <a:rPr lang="ar-SA" sz="1600" dirty="0">
                <a:solidFill>
                  <a:schemeClr val="tx1"/>
                </a:solidFill>
              </a:rPr>
              <a:t>.   </a:t>
            </a:r>
            <a:endParaRPr lang="en-US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1E3EF2-26BC-46C5-9128-542A97DE9A98}"/>
              </a:ext>
            </a:extLst>
          </p:cNvPr>
          <p:cNvSpPr txBox="1"/>
          <p:nvPr/>
        </p:nvSpPr>
        <p:spPr>
          <a:xfrm>
            <a:off x="413891" y="5529562"/>
            <a:ext cx="6017274" cy="369332"/>
          </a:xfrm>
          <a:prstGeom prst="rect">
            <a:avLst/>
          </a:prstGeom>
          <a:solidFill>
            <a:srgbClr val="FFFFCC"/>
          </a:solidFill>
          <a:effectLst/>
        </p:spPr>
        <p:txBody>
          <a:bodyPr wrap="square" rtlCol="1">
            <a:spAutoFit/>
          </a:bodyPr>
          <a:lstStyle/>
          <a:p>
            <a:pPr algn="r"/>
            <a:r>
              <a:rPr lang="ar-AE" sz="1600" b="1" dirty="0">
                <a:solidFill>
                  <a:srgbClr val="C00000"/>
                </a:solidFill>
              </a:rPr>
              <a:t>1- </a:t>
            </a:r>
            <a:r>
              <a:rPr lang="ar-AE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ضع  الكلمة القرآنية المناسبة  أمام المعنى المناسب لها فيما يأتي    </a:t>
            </a:r>
            <a:r>
              <a:rPr lang="ar-AE" sz="1600" b="1" dirty="0">
                <a:solidFill>
                  <a:srgbClr val="C00000"/>
                </a:solidFill>
              </a:rPr>
              <a:t>: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4B05DD6-C60B-4732-853C-0DBDAE02F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774487">
            <a:off x="931380" y="690777"/>
            <a:ext cx="1003152" cy="1308165"/>
          </a:xfrm>
          <a:prstGeom prst="rect">
            <a:avLst/>
          </a:prstGeom>
        </p:spPr>
      </p:pic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DFF8D78-378C-4A54-A22B-4DB1B6696680}"/>
              </a:ext>
            </a:extLst>
          </p:cNvPr>
          <p:cNvSpPr/>
          <p:nvPr/>
        </p:nvSpPr>
        <p:spPr>
          <a:xfrm>
            <a:off x="4752195" y="6009879"/>
            <a:ext cx="918762" cy="46840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b="1" dirty="0">
                <a:solidFill>
                  <a:srgbClr val="C00000"/>
                </a:solidFill>
              </a:rPr>
              <a:t> الْمُنَادِ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49F1B9A7-2B93-48CD-86C8-5DD51D694C60}"/>
              </a:ext>
            </a:extLst>
          </p:cNvPr>
          <p:cNvSpPr/>
          <p:nvPr/>
        </p:nvSpPr>
        <p:spPr>
          <a:xfrm>
            <a:off x="3757233" y="6018268"/>
            <a:ext cx="918762" cy="46840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b="1" dirty="0">
                <a:solidFill>
                  <a:srgbClr val="C00000"/>
                </a:solidFill>
              </a:rPr>
              <a:t> سِرَاعًا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C54188E-802B-46FB-B087-0BCA5B640796}"/>
              </a:ext>
            </a:extLst>
          </p:cNvPr>
          <p:cNvSpPr/>
          <p:nvPr/>
        </p:nvSpPr>
        <p:spPr>
          <a:xfrm>
            <a:off x="2775204" y="6035854"/>
            <a:ext cx="918762" cy="46840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b="1" dirty="0">
                <a:solidFill>
                  <a:srgbClr val="C00000"/>
                </a:solidFill>
              </a:rPr>
              <a:t>وسبِّح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878DCCC1-F6C4-4E09-8F53-23463DB81063}"/>
              </a:ext>
            </a:extLst>
          </p:cNvPr>
          <p:cNvSpPr/>
          <p:nvPr/>
        </p:nvSpPr>
        <p:spPr>
          <a:xfrm>
            <a:off x="1784316" y="6035854"/>
            <a:ext cx="918762" cy="46840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b="1">
                <a:solidFill>
                  <a:srgbClr val="C00000"/>
                </a:solidFill>
              </a:rPr>
              <a:t>بِجَبَّار</a:t>
            </a:r>
            <a:endParaRPr lang="ar-AE" b="1" dirty="0">
              <a:solidFill>
                <a:srgbClr val="C00000"/>
              </a:solidFill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1F810B2B-3DEC-4376-B07A-CD96EB4318DD}"/>
              </a:ext>
            </a:extLst>
          </p:cNvPr>
          <p:cNvSpPr/>
          <p:nvPr/>
        </p:nvSpPr>
        <p:spPr>
          <a:xfrm>
            <a:off x="814161" y="6035854"/>
            <a:ext cx="918762" cy="46840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b="1">
                <a:solidFill>
                  <a:srgbClr val="C00000"/>
                </a:solidFill>
              </a:rPr>
              <a:t>الصَّيْحَةَ</a:t>
            </a:r>
            <a:endParaRPr lang="ar-AE" b="1" dirty="0">
              <a:solidFill>
                <a:srgbClr val="C00000"/>
              </a:solidFill>
            </a:endParaRPr>
          </a:p>
        </p:txBody>
      </p:sp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07E8D982-BB4D-4416-92AE-5443A50EF6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012182"/>
              </p:ext>
            </p:extLst>
          </p:nvPr>
        </p:nvGraphicFramePr>
        <p:xfrm>
          <a:off x="1784315" y="6615242"/>
          <a:ext cx="3847913" cy="3161346"/>
        </p:xfrm>
        <a:graphic>
          <a:graphicData uri="http://schemas.openxmlformats.org/drawingml/2006/table">
            <a:tbl>
              <a:tblPr rtl="1" firstRow="1" bandRow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tableStyleId>{5940675A-B579-460E-94D1-54222C63F5DA}</a:tableStyleId>
              </a:tblPr>
              <a:tblGrid>
                <a:gridCol w="1584831">
                  <a:extLst>
                    <a:ext uri="{9D8B030D-6E8A-4147-A177-3AD203B41FA5}">
                      <a16:colId xmlns:a16="http://schemas.microsoft.com/office/drawing/2014/main" val="1664647208"/>
                    </a:ext>
                  </a:extLst>
                </a:gridCol>
                <a:gridCol w="2263082">
                  <a:extLst>
                    <a:ext uri="{9D8B030D-6E8A-4147-A177-3AD203B41FA5}">
                      <a16:colId xmlns:a16="http://schemas.microsoft.com/office/drawing/2014/main" val="3562000153"/>
                    </a:ext>
                  </a:extLst>
                </a:gridCol>
              </a:tblGrid>
              <a:tr h="526891">
                <a:tc>
                  <a:txBody>
                    <a:bodyPr/>
                    <a:lstStyle/>
                    <a:p>
                      <a:pPr algn="ctr" rtl="1"/>
                      <a:r>
                        <a:rPr lang="ar-AE" sz="1800" b="1" dirty="0"/>
                        <a:t>الكلمة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800" b="1" dirty="0"/>
                        <a:t> معناها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2081060"/>
                  </a:ext>
                </a:extLst>
              </a:tr>
              <a:tr h="526891">
                <a:tc>
                  <a:txBody>
                    <a:bodyPr/>
                    <a:lstStyle/>
                    <a:p>
                      <a:pPr rtl="1"/>
                      <a:endParaRPr lang="ar-AE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صل أو اذكر الله 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259173"/>
                  </a:ext>
                </a:extLst>
              </a:tr>
              <a:tr h="526891">
                <a:tc>
                  <a:txBody>
                    <a:bodyPr/>
                    <a:lstStyle/>
                    <a:p>
                      <a:pPr rtl="1"/>
                      <a:endParaRPr lang="ar-AE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1600" b="1" dirty="0"/>
                        <a:t>اسرافيل عليه السلام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8589291"/>
                  </a:ext>
                </a:extLst>
              </a:tr>
              <a:tr h="526891">
                <a:tc>
                  <a:txBody>
                    <a:bodyPr/>
                    <a:lstStyle/>
                    <a:p>
                      <a:pPr rtl="1"/>
                      <a:endParaRPr lang="ar-AE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1600" b="1" dirty="0"/>
                        <a:t>صوت النفخة في الصور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6812951"/>
                  </a:ext>
                </a:extLst>
              </a:tr>
              <a:tr h="526891">
                <a:tc>
                  <a:txBody>
                    <a:bodyPr/>
                    <a:lstStyle/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b="1" dirty="0"/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600" b="1" dirty="0"/>
                        <a:t>مسرعين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6814822"/>
                  </a:ext>
                </a:extLst>
              </a:tr>
              <a:tr h="526891">
                <a:tc>
                  <a:txBody>
                    <a:bodyPr/>
                    <a:lstStyle/>
                    <a:p>
                      <a:pPr rtl="1"/>
                      <a:endParaRPr lang="ar-AE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1600" b="1" dirty="0"/>
                        <a:t>يُجبر النّاس على الإيمان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7895711"/>
                  </a:ext>
                </a:extLst>
              </a:tr>
            </a:tbl>
          </a:graphicData>
        </a:graphic>
      </p:graphicFrame>
      <p:pic>
        <p:nvPicPr>
          <p:cNvPr id="24" name="Picture 3">
            <a:extLst>
              <a:ext uri="{FF2B5EF4-FFF2-40B4-BE49-F238E27FC236}">
                <a16:creationId xmlns:a16="http://schemas.microsoft.com/office/drawing/2014/main" id="{D52078DD-ADA8-4ADB-8DCD-91648C48C6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7" t="3045" r="2708" b="3819"/>
          <a:stretch/>
        </p:blipFill>
        <p:spPr bwMode="auto">
          <a:xfrm>
            <a:off x="868686" y="2355024"/>
            <a:ext cx="5120628" cy="298344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F45BB0F-41C3-4E57-95F1-1B0E5E9719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515" y="7020578"/>
            <a:ext cx="1478408" cy="530398"/>
          </a:xfrm>
          <a:prstGeom prst="rect">
            <a:avLst/>
          </a:prstGeom>
        </p:spPr>
      </p:pic>
      <p:pic>
        <p:nvPicPr>
          <p:cNvPr id="25" name="Picture 15">
            <a:extLst>
              <a:ext uri="{FF2B5EF4-FFF2-40B4-BE49-F238E27FC236}">
                <a16:creationId xmlns:a16="http://schemas.microsoft.com/office/drawing/2014/main" id="{38A73EE3-DA64-470D-8B3D-FC77A46157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028" y="9186227"/>
            <a:ext cx="367456" cy="590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صورة 19">
            <a:extLst>
              <a:ext uri="{FF2B5EF4-FFF2-40B4-BE49-F238E27FC236}">
                <a16:creationId xmlns:a16="http://schemas.microsoft.com/office/drawing/2014/main" id="{60B6ED2E-BA27-4589-A3C8-F74A4F21D1A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3500" t="41471" r="2276" b="17443"/>
          <a:stretch/>
        </p:blipFill>
        <p:spPr>
          <a:xfrm>
            <a:off x="254515" y="8516633"/>
            <a:ext cx="685800" cy="819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08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07AA7D02-53EB-4915-A9A1-7311CDC5858F}"/>
              </a:ext>
            </a:extLst>
          </p:cNvPr>
          <p:cNvSpPr txBox="1">
            <a:spLocks/>
          </p:cNvSpPr>
          <p:nvPr/>
        </p:nvSpPr>
        <p:spPr>
          <a:xfrm>
            <a:off x="298093" y="3740443"/>
            <a:ext cx="6325325" cy="475957"/>
          </a:xfrm>
          <a:prstGeom prst="rect">
            <a:avLst/>
          </a:prstGeom>
          <a:solidFill>
            <a:srgbClr val="FFFFCC"/>
          </a:solidFill>
          <a:effectLst/>
        </p:spPr>
        <p:txBody>
          <a:bodyPr>
            <a:no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AE" sz="18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3- ضع إشارة  √ أمام الإجابة الصحيحة فيما يأتي :</a:t>
            </a:r>
          </a:p>
        </p:txBody>
      </p:sp>
      <p:sp>
        <p:nvSpPr>
          <p:cNvPr id="5" name="Text Placeholder 14">
            <a:extLst>
              <a:ext uri="{FF2B5EF4-FFF2-40B4-BE49-F238E27FC236}">
                <a16:creationId xmlns:a16="http://schemas.microsoft.com/office/drawing/2014/main" id="{76AC6B5B-FA39-47F8-8AC9-B8DEEB7417D0}"/>
              </a:ext>
            </a:extLst>
          </p:cNvPr>
          <p:cNvSpPr txBox="1">
            <a:spLocks/>
          </p:cNvSpPr>
          <p:nvPr/>
        </p:nvSpPr>
        <p:spPr>
          <a:xfrm>
            <a:off x="298093" y="342158"/>
            <a:ext cx="6354774" cy="387260"/>
          </a:xfrm>
          <a:prstGeom prst="rect">
            <a:avLst/>
          </a:prstGeom>
          <a:solidFill>
            <a:srgbClr val="FFFFCC"/>
          </a:solidFill>
        </p:spPr>
        <p:txBody>
          <a:bodyPr>
            <a:no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AE" sz="18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2- اصدر حكماً :</a:t>
            </a: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802FF708-F529-4F9F-AF2E-D28679B951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31"/>
          <a:stretch/>
        </p:blipFill>
        <p:spPr bwMode="auto">
          <a:xfrm>
            <a:off x="109038" y="761462"/>
            <a:ext cx="6632730" cy="294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EC11AF3-6E50-4782-B4EE-0BCB3D0ED7FB}"/>
              </a:ext>
            </a:extLst>
          </p:cNvPr>
          <p:cNvSpPr txBox="1"/>
          <p:nvPr/>
        </p:nvSpPr>
        <p:spPr>
          <a:xfrm>
            <a:off x="388439" y="4286571"/>
            <a:ext cx="6126661" cy="54476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AE" sz="1600" b="1" dirty="0">
                <a:solidFill>
                  <a:srgbClr val="C00000"/>
                </a:solidFill>
              </a:rPr>
              <a:t>1- بما أمر الله عز وجل نبيه الكريم حتى يطمئن ؟</a:t>
            </a:r>
          </a:p>
          <a:p>
            <a:pPr marL="285750" indent="-285750" algn="r" rtl="1">
              <a:buFontTx/>
              <a:buChar char="-"/>
            </a:pPr>
            <a:r>
              <a:rPr lang="ar-AE" sz="1400" dirty="0"/>
              <a:t>بالتذكير بالقرآن .</a:t>
            </a:r>
          </a:p>
          <a:p>
            <a:pPr marL="285750" indent="-285750" algn="r" rtl="1">
              <a:buFontTx/>
              <a:buChar char="-"/>
            </a:pPr>
            <a:r>
              <a:rPr lang="ar-AE" sz="1400" dirty="0"/>
              <a:t>بالتسبيح والصلاة .</a:t>
            </a:r>
          </a:p>
          <a:p>
            <a:pPr marL="285750" indent="-285750" algn="r" rtl="1">
              <a:buFontTx/>
              <a:buChar char="-"/>
            </a:pPr>
            <a:r>
              <a:rPr lang="ar-AE" sz="1400" dirty="0"/>
              <a:t>بالاجتهاد في الدعوة .</a:t>
            </a:r>
          </a:p>
          <a:p>
            <a:pPr marL="285750" indent="-285750" algn="r" rtl="1">
              <a:buFontTx/>
              <a:buChar char="-"/>
            </a:pPr>
            <a:r>
              <a:rPr lang="ar-AE" sz="1400" dirty="0"/>
              <a:t>بالصدقة .</a:t>
            </a:r>
          </a:p>
          <a:p>
            <a:pPr marL="285750" indent="-285750" algn="r" rtl="1">
              <a:buFontTx/>
              <a:buChar char="-"/>
            </a:pPr>
            <a:endParaRPr lang="ar-AE" sz="1400" dirty="0"/>
          </a:p>
          <a:p>
            <a:pPr algn="r" rtl="1"/>
            <a:r>
              <a:rPr lang="ar-AE" sz="1600" b="1" dirty="0">
                <a:solidFill>
                  <a:srgbClr val="C00000"/>
                </a:solidFill>
              </a:rPr>
              <a:t>2- ما الغرض من ذكر الأقوام السابقة في هذه الآيات ؟</a:t>
            </a:r>
          </a:p>
          <a:p>
            <a:pPr algn="r" rtl="1"/>
            <a:r>
              <a:rPr lang="ar-AE" sz="1400" dirty="0"/>
              <a:t>- التخفيف على النبي صلى الله عليه وسلم لما يلاقيه من قومه .</a:t>
            </a:r>
          </a:p>
          <a:p>
            <a:pPr marL="285750" indent="-285750" algn="r" rtl="1">
              <a:buFontTx/>
              <a:buChar char="-"/>
            </a:pPr>
            <a:r>
              <a:rPr lang="ar-AE" sz="1400" dirty="0"/>
              <a:t>لأخذ العظة والعبرة .</a:t>
            </a:r>
          </a:p>
          <a:p>
            <a:pPr marL="285750" indent="-285750" algn="r" rtl="1">
              <a:buFontTx/>
              <a:buChar char="-"/>
            </a:pPr>
            <a:r>
              <a:rPr lang="ar-AE" sz="1400" dirty="0"/>
              <a:t>جميع ما سبق .</a:t>
            </a:r>
          </a:p>
          <a:p>
            <a:pPr marL="285750" indent="-285750" algn="r" rtl="1">
              <a:buFontTx/>
              <a:buChar char="-"/>
            </a:pPr>
            <a:endParaRPr lang="ar-AE" sz="1400" dirty="0"/>
          </a:p>
          <a:p>
            <a:pPr algn="r" rtl="1"/>
            <a:r>
              <a:rPr lang="ar-AE" sz="1600" b="1" dirty="0">
                <a:solidFill>
                  <a:srgbClr val="C00000"/>
                </a:solidFill>
              </a:rPr>
              <a:t>3 - لم خلق الله تعالى السموات والأرض في ستة أيام مع</a:t>
            </a:r>
          </a:p>
          <a:p>
            <a:pPr algn="r" rtl="1"/>
            <a:r>
              <a:rPr lang="ar-AE" sz="1600" b="1" dirty="0">
                <a:solidFill>
                  <a:srgbClr val="C00000"/>
                </a:solidFill>
              </a:rPr>
              <a:t> قدرته سبحانه وتعالى على خلقها في لحظة ؟</a:t>
            </a:r>
          </a:p>
          <a:p>
            <a:pPr marL="285750" indent="-285750" algn="r" rtl="1">
              <a:buFontTx/>
              <a:buChar char="-"/>
            </a:pPr>
            <a:r>
              <a:rPr lang="ar-AE" sz="1400" dirty="0"/>
              <a:t>ليطلع الملائكة على كيفية خلق السماوات والأرض .</a:t>
            </a:r>
          </a:p>
          <a:p>
            <a:pPr marL="285750" indent="-285750" algn="r" rtl="1">
              <a:buFontTx/>
              <a:buChar char="-"/>
            </a:pPr>
            <a:r>
              <a:rPr lang="ar-AE" sz="1400" dirty="0"/>
              <a:t> ليبين كمال قدرته وعظيم سلطانه ويعلمنا التأني والتروي في الأمور .</a:t>
            </a:r>
          </a:p>
          <a:p>
            <a:pPr marL="285750" indent="-285750" algn="r" rtl="1">
              <a:buFontTx/>
              <a:buChar char="-"/>
            </a:pPr>
            <a:r>
              <a:rPr lang="ar-AE" sz="1400" dirty="0"/>
              <a:t>ليبين لنا أن حجم السماوات والأرض وما بينهما كبير جداً .</a:t>
            </a:r>
          </a:p>
          <a:p>
            <a:pPr marL="285750" indent="-285750" algn="r" rtl="1">
              <a:buFontTx/>
              <a:buChar char="-"/>
            </a:pPr>
            <a:r>
              <a:rPr lang="ar-AE" sz="1400" dirty="0"/>
              <a:t>ليبين لنا أن الخلق يحتاج إلى وقت .</a:t>
            </a:r>
          </a:p>
          <a:p>
            <a:pPr marL="285750" indent="-285750" algn="r" rtl="1">
              <a:buFontTx/>
              <a:buChar char="-"/>
            </a:pPr>
            <a:endParaRPr lang="ar-AE" sz="1400" dirty="0"/>
          </a:p>
          <a:p>
            <a:pPr algn="r" rtl="1"/>
            <a:r>
              <a:rPr lang="ar-AE" sz="1600" b="1" dirty="0">
                <a:solidFill>
                  <a:srgbClr val="C00000"/>
                </a:solidFill>
              </a:rPr>
              <a:t>4- ما الآية التي تؤكد على أنّ ليس للرسول ولا لغيره أن يجبر أحداً </a:t>
            </a:r>
          </a:p>
          <a:p>
            <a:pPr algn="r" rtl="1"/>
            <a:r>
              <a:rPr lang="ar-AE" sz="1600" b="1" dirty="0">
                <a:solidFill>
                  <a:srgbClr val="C00000"/>
                </a:solidFill>
              </a:rPr>
              <a:t>على الإيمان بالله عزوجل ولكن يذكر النّاس بدين الله تعالى ويبلغهم رسالته ؟</a:t>
            </a:r>
          </a:p>
          <a:p>
            <a:pPr marL="285750" indent="-285750" algn="r" rtl="1">
              <a:buFontTx/>
              <a:buChar char="-"/>
            </a:pPr>
            <a:r>
              <a:rPr lang="ar-AE" sz="1400" dirty="0"/>
              <a:t>(إِنَّ فِي ذَٰلِكَ لَذِكْرَىٰ لِمَن كَانَ لَهُ قَلْبٌ أَوْ أَلْقَى السَّمْعَ وَهُوَ شَهِيدٌ )</a:t>
            </a:r>
          </a:p>
          <a:p>
            <a:pPr marL="285750" indent="-285750" algn="r" rtl="1">
              <a:buFontTx/>
              <a:buChar char="-"/>
            </a:pPr>
            <a:r>
              <a:rPr lang="ar-AE" sz="1400" dirty="0"/>
              <a:t>(فَاصْبِرْ عَلَىٰ مَا يَقُولُونَ وَسَبِّحْ بِحَمْدِ رَبِّكَ قَبْلَ طُلُوعِ الشَّمْسِ وَقَبْلَ الْغُرُوبِ  )</a:t>
            </a:r>
          </a:p>
          <a:p>
            <a:pPr marL="285750" indent="-285750" algn="r" rtl="1">
              <a:buFontTx/>
              <a:buChar char="-"/>
            </a:pPr>
            <a:r>
              <a:rPr lang="ar-AE" sz="1400" dirty="0"/>
              <a:t>(نَّحْنُ أَعْلَمُ بِمَا يَقُولُونَ ۖ وَمَا أَنتَ عَلَيْهِم بِجَبَّارٍ ۖ فَذَكِّرْ بِالْقُرْآنِ مَن يَخَافُ وَعِيدِ )</a:t>
            </a:r>
          </a:p>
          <a:p>
            <a:pPr marL="285750" indent="-285750" algn="r" rtl="1">
              <a:buFontTx/>
              <a:buChar char="-"/>
            </a:pPr>
            <a:r>
              <a:rPr lang="ar-AE" sz="1400" dirty="0"/>
              <a:t>(يَوْمَ يَسْمَعُونَ الصَّيْحَةَ بِالْحَقِّ ۚ ذَٰلِكَ يَوْمُ الْخُرُوجِ )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991B98-04FC-48D8-A452-44B8C107ED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595" y="4521200"/>
            <a:ext cx="2062964" cy="740115"/>
          </a:xfrm>
          <a:prstGeom prst="rect">
            <a:avLst/>
          </a:prstGeom>
        </p:spPr>
      </p:pic>
      <p:pic>
        <p:nvPicPr>
          <p:cNvPr id="7" name="Picture 15">
            <a:extLst>
              <a:ext uri="{FF2B5EF4-FFF2-40B4-BE49-F238E27FC236}">
                <a16:creationId xmlns:a16="http://schemas.microsoft.com/office/drawing/2014/main" id="{FFB0AFD0-DAC8-408C-89E5-12E1650FC2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91" y="8553269"/>
            <a:ext cx="629007" cy="1010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E765215-1AF5-44D8-913E-6BACD9AE30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092" y="6754362"/>
            <a:ext cx="1721208" cy="12909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AA62EC0-E0F6-4A78-A705-2ECEA7EF5C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224976">
            <a:off x="753883" y="5649069"/>
            <a:ext cx="809625" cy="80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136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813</TotalTime>
  <Words>300</Words>
  <Application>Microsoft Office PowerPoint</Application>
  <PresentationFormat>A4 Paper (210x297 mm)</PresentationFormat>
  <Paragraphs>46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Laila Al Maari</dc:creator>
  <cp:lastModifiedBy>Laila Al Maari</cp:lastModifiedBy>
  <cp:revision>6</cp:revision>
  <dcterms:created xsi:type="dcterms:W3CDTF">2021-01-01T21:05:14Z</dcterms:created>
  <dcterms:modified xsi:type="dcterms:W3CDTF">2021-01-02T11:06:50Z</dcterms:modified>
</cp:coreProperties>
</file>